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sldIdLst>
    <p:sldId id="256" r:id="rId2"/>
    <p:sldId id="631" r:id="rId3"/>
    <p:sldId id="632" r:id="rId4"/>
    <p:sldId id="633" r:id="rId5"/>
    <p:sldId id="634" r:id="rId6"/>
    <p:sldId id="636" r:id="rId7"/>
    <p:sldId id="637" r:id="rId8"/>
    <p:sldId id="638" r:id="rId9"/>
    <p:sldId id="635" r:id="rId10"/>
    <p:sldId id="639" r:id="rId11"/>
    <p:sldId id="640" r:id="rId12"/>
    <p:sldId id="641" r:id="rId13"/>
    <p:sldId id="642" r:id="rId14"/>
    <p:sldId id="643" r:id="rId15"/>
    <p:sldId id="644" r:id="rId16"/>
    <p:sldId id="645" r:id="rId17"/>
    <p:sldId id="646" r:id="rId18"/>
    <p:sldId id="647" r:id="rId19"/>
    <p:sldId id="648" r:id="rId20"/>
    <p:sldId id="649" r:id="rId21"/>
    <p:sldId id="650" r:id="rId22"/>
    <p:sldId id="651" r:id="rId23"/>
    <p:sldId id="652" r:id="rId24"/>
    <p:sldId id="653" r:id="rId25"/>
    <p:sldId id="654" r:id="rId26"/>
    <p:sldId id="655" r:id="rId27"/>
    <p:sldId id="656" r:id="rId28"/>
    <p:sldId id="657" r:id="rId29"/>
    <p:sldId id="658" r:id="rId30"/>
    <p:sldId id="659" r:id="rId31"/>
    <p:sldId id="660" r:id="rId32"/>
    <p:sldId id="661" r:id="rId33"/>
    <p:sldId id="662" r:id="rId34"/>
    <p:sldId id="663" r:id="rId35"/>
    <p:sldId id="664" r:id="rId36"/>
    <p:sldId id="665" r:id="rId37"/>
    <p:sldId id="666" r:id="rId38"/>
    <p:sldId id="667" r:id="rId39"/>
    <p:sldId id="668" r:id="rId40"/>
    <p:sldId id="669" r:id="rId41"/>
    <p:sldId id="670" r:id="rId42"/>
    <p:sldId id="671" r:id="rId43"/>
    <p:sldId id="672" r:id="rId44"/>
    <p:sldId id="673" r:id="rId45"/>
    <p:sldId id="674" r:id="rId46"/>
    <p:sldId id="675" r:id="rId47"/>
    <p:sldId id="676" r:id="rId48"/>
    <p:sldId id="677" r:id="rId49"/>
    <p:sldId id="678" r:id="rId50"/>
    <p:sldId id="679" r:id="rId51"/>
    <p:sldId id="680" r:id="rId52"/>
    <p:sldId id="681" r:id="rId53"/>
    <p:sldId id="682" r:id="rId54"/>
    <p:sldId id="683" r:id="rId55"/>
    <p:sldId id="684" r:id="rId56"/>
    <p:sldId id="685" r:id="rId57"/>
    <p:sldId id="686" r:id="rId58"/>
    <p:sldId id="687" r:id="rId59"/>
    <p:sldId id="688" r:id="rId60"/>
    <p:sldId id="689" r:id="rId61"/>
    <p:sldId id="690" r:id="rId62"/>
    <p:sldId id="691" r:id="rId63"/>
    <p:sldId id="692" r:id="rId64"/>
    <p:sldId id="693" r:id="rId65"/>
    <p:sldId id="694" r:id="rId66"/>
    <p:sldId id="697" r:id="rId67"/>
    <p:sldId id="698" r:id="rId68"/>
    <p:sldId id="699"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EFF"/>
    <a:srgbClr val="A0A619"/>
    <a:srgbClr val="A9C9DE"/>
    <a:srgbClr val="FCFCFB"/>
    <a:srgbClr val="337EAD"/>
    <a:srgbClr val="FDFDFD"/>
    <a:srgbClr val="EDF0CC"/>
    <a:srgbClr val="D5D5D4"/>
    <a:srgbClr val="EEEFE2"/>
    <a:srgbClr val="DDE0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0" autoAdjust="0"/>
    <p:restoredTop sz="93636" autoAdjust="0"/>
  </p:normalViewPr>
  <p:slideViewPr>
    <p:cSldViewPr snapToGrid="0">
      <p:cViewPr varScale="1">
        <p:scale>
          <a:sx n="69" d="100"/>
          <a:sy n="69" d="100"/>
        </p:scale>
        <p:origin x="69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73595F-946B-468C-9AA6-96D5AF02BFB6}" type="datetimeFigureOut">
              <a:rPr lang="en-US" smtClean="0"/>
              <a:t>8/23/2025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B87809-32B8-44FD-A66F-63E9C7C0264E}" type="slidenum">
              <a:rPr lang="en-US" smtClean="0"/>
              <a:t>‹#›</a:t>
            </a:fld>
            <a:endParaRPr lang="en-US"/>
          </a:p>
        </p:txBody>
      </p:sp>
    </p:spTree>
    <p:extLst>
      <p:ext uri="{BB962C8B-B14F-4D97-AF65-F5344CB8AC3E}">
        <p14:creationId xmlns:p14="http://schemas.microsoft.com/office/powerpoint/2010/main" val="98371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6EF0F41-2168-4E5E-A01D-D406A5BFC0A2}" type="datetime1">
              <a:rPr lang="en-US" smtClean="0"/>
              <a:t>8/23/2025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3698706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74B5DD6-6B61-4F22-AEBC-B54AAD8FD23F}" type="datetime1">
              <a:rPr lang="en-US" smtClean="0"/>
              <a:t>8/23/2025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655523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9F03626-C4CD-4AA9-A0D3-DAFF1DBA59B9}" type="datetime1">
              <a:rPr lang="en-US" smtClean="0"/>
              <a:t>8/23/2025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42484232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7E0F1CB-E94A-42CC-BF4A-93F4F7313348}" type="datetime1">
              <a:rPr lang="en-US" smtClean="0"/>
              <a:t>8/23/2025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C531F-6EED-4E34-9F10-BB95A8A1F69A}"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61185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414476E-67B4-48D3-9B40-FAB1D6186C94}" type="datetime1">
              <a:rPr lang="en-US" smtClean="0"/>
              <a:t>8/23/2025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2374106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0A4043E4-1198-49B8-88BB-14438C727EA9}" type="datetime1">
              <a:rPr lang="en-US" smtClean="0"/>
              <a:t>8/23/2025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2934354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FD017B5D-2810-4DF9-9613-E957D56C7578}" type="datetime1">
              <a:rPr lang="en-US" smtClean="0"/>
              <a:t>8/23/2025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2535178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01B3ECC-F875-4725-ACBA-D761C3FBFB8D}" type="datetime1">
              <a:rPr lang="en-US" smtClean="0"/>
              <a:t>8/23/2025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4154035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853E2B-1951-4CD6-8EBA-E0543E53AFB3}" type="datetime1">
              <a:rPr lang="en-US" smtClean="0"/>
              <a:t>8/23/2025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3738969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30B3B0B-643C-4009-B1E3-4C3A4104A79D}" type="datetime1">
              <a:rPr lang="en-US" smtClean="0"/>
              <a:t>8/23/2025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154289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D80671-DDA7-45DE-901F-2899B253F7E9}" type="datetime1">
              <a:rPr lang="en-US" smtClean="0"/>
              <a:t>8/23/2025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4263406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DF41690-24F7-4C65-BFA2-98791CFFD0EF}" type="datetime1">
              <a:rPr lang="en-US" smtClean="0"/>
              <a:t>8/23/2025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1609665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5F62592-8520-4753-9B6D-E66FD023A024}" type="datetime1">
              <a:rPr lang="en-US" smtClean="0"/>
              <a:t>8/23/2025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2296312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D5B59D5-323B-4558-96F8-3DE33D7B1613}" type="datetime1">
              <a:rPr lang="en-US" smtClean="0"/>
              <a:t>8/23/2025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1048004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9CC160-A9F6-44A7-82C2-818C7878CE86}" type="datetime1">
              <a:rPr lang="en-US" smtClean="0"/>
              <a:t>8/23/2025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1463849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482EDA0-6B74-49FD-96A1-273B299B18F9}" type="datetime1">
              <a:rPr lang="en-US" smtClean="0"/>
              <a:t>8/23/2025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2552628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FC063AE-AEC0-49D6-96A1-126334F0A8A0}" type="datetime1">
              <a:rPr lang="en-US" smtClean="0"/>
              <a:t>8/23/2025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C531F-6EED-4E34-9F10-BB95A8A1F69A}" type="slidenum">
              <a:rPr lang="en-US" smtClean="0"/>
              <a:t>‹#›</a:t>
            </a:fld>
            <a:endParaRPr lang="en-US"/>
          </a:p>
        </p:txBody>
      </p:sp>
    </p:spTree>
    <p:extLst>
      <p:ext uri="{BB962C8B-B14F-4D97-AF65-F5344CB8AC3E}">
        <p14:creationId xmlns:p14="http://schemas.microsoft.com/office/powerpoint/2010/main" val="1129495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D399673-44A8-4926-A670-130BB98F54A2}" type="datetime1">
              <a:rPr lang="en-US" smtClean="0"/>
              <a:t>8/23/2025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25C531F-6EED-4E34-9F10-BB95A8A1F69A}" type="slidenum">
              <a:rPr lang="en-US" smtClean="0"/>
              <a:t>‹#›</a:t>
            </a:fld>
            <a:endParaRPr lang="en-US"/>
          </a:p>
        </p:txBody>
      </p:sp>
    </p:spTree>
    <p:extLst>
      <p:ext uri="{BB962C8B-B14F-4D97-AF65-F5344CB8AC3E}">
        <p14:creationId xmlns:p14="http://schemas.microsoft.com/office/powerpoint/2010/main" val="321973317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2.xml"/><Relationship Id="rId5" Type="http://schemas.openxmlformats.org/officeDocument/2006/relationships/image" Target="../media/image19.tmp"/><Relationship Id="rId4" Type="http://schemas.openxmlformats.org/officeDocument/2006/relationships/image" Target="../media/image18.tmp"/></Relationships>
</file>

<file path=ppt/slides/_rels/slide16.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 Id="rId4" Type="http://schemas.openxmlformats.org/officeDocument/2006/relationships/image" Target="../media/image25.tmp"/></Relationships>
</file>

<file path=ppt/slides/_rels/slide2.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40.tmp"/><Relationship Id="rId1" Type="http://schemas.openxmlformats.org/officeDocument/2006/relationships/slideLayout" Target="../slideLayouts/slideLayout2.xml"/><Relationship Id="rId5" Type="http://schemas.openxmlformats.org/officeDocument/2006/relationships/image" Target="../media/image43.tmp"/><Relationship Id="rId4" Type="http://schemas.openxmlformats.org/officeDocument/2006/relationships/image" Target="../media/image42.tmp"/></Relationships>
</file>

<file path=ppt/slides/_rels/slide33.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image" Target="../media/image50.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image" Target="../media/image53.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image" Target="../media/image63.tmp"/><Relationship Id="rId1" Type="http://schemas.openxmlformats.org/officeDocument/2006/relationships/slideLayout" Target="../slideLayouts/slideLayout2.xml"/><Relationship Id="rId5" Type="http://schemas.openxmlformats.org/officeDocument/2006/relationships/image" Target="../media/image66.tmp"/><Relationship Id="rId4" Type="http://schemas.openxmlformats.org/officeDocument/2006/relationships/image" Target="../media/image65.tmp"/></Relationships>
</file>

<file path=ppt/slides/_rels/slide5.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image" Target="../media/image69.tmp"/><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tmp"/><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image" Target="../media/image72.tmp"/><Relationship Id="rId1" Type="http://schemas.openxmlformats.org/officeDocument/2006/relationships/slideLayout" Target="../slideLayouts/slideLayout2.xml"/><Relationship Id="rId4" Type="http://schemas.openxmlformats.org/officeDocument/2006/relationships/image" Target="../media/image74.tmp"/></Relationships>
</file>

<file path=ppt/slides/_rels/slide55.xml.rels><?xml version="1.0" encoding="UTF-8" standalone="yes"?>
<Relationships xmlns="http://schemas.openxmlformats.org/package/2006/relationships"><Relationship Id="rId2" Type="http://schemas.openxmlformats.org/officeDocument/2006/relationships/image" Target="../media/image75.tmp"/><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image" Target="../media/image76.tmp"/><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8.tmp"/><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image" Target="../media/image79.tmp"/><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image" Target="../media/image82.tmp"/><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4.tmp"/><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5.tmp"/><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7.tmp"/><Relationship Id="rId2" Type="http://schemas.openxmlformats.org/officeDocument/2006/relationships/image" Target="../media/image86.tmp"/><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9.tmp"/><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Full C# by </a:t>
            </a:r>
            <a:r>
              <a:rPr lang="en-US" dirty="0" err="1" smtClean="0"/>
              <a:t>Fakhr</a:t>
            </a:r>
            <a:endParaRPr lang="en-US" dirty="0"/>
          </a:p>
        </p:txBody>
      </p:sp>
      <p:sp>
        <p:nvSpPr>
          <p:cNvPr id="3" name="Subtitle 2"/>
          <p:cNvSpPr>
            <a:spLocks noGrp="1"/>
          </p:cNvSpPr>
          <p:nvPr>
            <p:ph type="subTitle" idx="1"/>
          </p:nvPr>
        </p:nvSpPr>
        <p:spPr/>
        <p:txBody>
          <a:bodyPr/>
          <a:lstStyle/>
          <a:p>
            <a:r>
              <a:rPr lang="en-US" dirty="0" smtClean="0"/>
              <a:t>Zero to hero</a:t>
            </a:r>
            <a:endParaRPr lang="en-US" dirty="0"/>
          </a:p>
        </p:txBody>
      </p:sp>
      <p:sp>
        <p:nvSpPr>
          <p:cNvPr id="4" name="Slide Number Placeholder 3"/>
          <p:cNvSpPr>
            <a:spLocks noGrp="1"/>
          </p:cNvSpPr>
          <p:nvPr>
            <p:ph type="sldNum" sz="quarter" idx="12"/>
          </p:nvPr>
        </p:nvSpPr>
        <p:spPr/>
        <p:txBody>
          <a:bodyPr/>
          <a:lstStyle/>
          <a:p>
            <a:fld id="{A25C531F-6EED-4E34-9F10-BB95A8A1F69A}" type="slidenum">
              <a:rPr lang="en-US" smtClean="0"/>
              <a:t>1</a:t>
            </a:fld>
            <a:endParaRPr lang="en-US"/>
          </a:p>
        </p:txBody>
      </p:sp>
    </p:spTree>
    <p:extLst>
      <p:ext uri="{BB962C8B-B14F-4D97-AF65-F5344CB8AC3E}">
        <p14:creationId xmlns:p14="http://schemas.microsoft.com/office/powerpoint/2010/main" val="34892397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10</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274" y="2158479"/>
            <a:ext cx="8964276" cy="3724795"/>
          </a:xfrm>
          <a:prstGeom prst="rect">
            <a:avLst/>
          </a:prstGeom>
        </p:spPr>
      </p:pic>
    </p:spTree>
    <p:extLst>
      <p:ext uri="{BB962C8B-B14F-4D97-AF65-F5344CB8AC3E}">
        <p14:creationId xmlns:p14="http://schemas.microsoft.com/office/powerpoint/2010/main" val="2156901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11</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276" y="1832747"/>
            <a:ext cx="9463954" cy="4758121"/>
          </a:xfrm>
          <a:prstGeom prst="rect">
            <a:avLst/>
          </a:prstGeom>
        </p:spPr>
      </p:pic>
      <p:sp>
        <p:nvSpPr>
          <p:cNvPr id="5" name="Rectangle 4"/>
          <p:cNvSpPr/>
          <p:nvPr/>
        </p:nvSpPr>
        <p:spPr>
          <a:xfrm>
            <a:off x="3546764" y="3574473"/>
            <a:ext cx="4142509" cy="138545"/>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260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12</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480" y="1938066"/>
            <a:ext cx="9214866" cy="4674818"/>
          </a:xfrm>
          <a:prstGeom prst="rect">
            <a:avLst/>
          </a:prstGeom>
        </p:spPr>
      </p:pic>
      <p:sp>
        <p:nvSpPr>
          <p:cNvPr id="5" name="Rectangle 4"/>
          <p:cNvSpPr/>
          <p:nvPr/>
        </p:nvSpPr>
        <p:spPr>
          <a:xfrm>
            <a:off x="3214255" y="3671455"/>
            <a:ext cx="3990109" cy="166254"/>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707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13</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205" y="2097088"/>
            <a:ext cx="4877481" cy="2591162"/>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801" y="2161500"/>
            <a:ext cx="5182323" cy="1190791"/>
          </a:xfrm>
          <a:prstGeom prst="rect">
            <a:avLst/>
          </a:prstGeom>
        </p:spPr>
      </p:pic>
    </p:spTree>
    <p:extLst>
      <p:ext uri="{BB962C8B-B14F-4D97-AF65-F5344CB8AC3E}">
        <p14:creationId xmlns:p14="http://schemas.microsoft.com/office/powerpoint/2010/main" val="1261294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14</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8703" y="1787236"/>
            <a:ext cx="8171418" cy="4841655"/>
          </a:xfrm>
          <a:prstGeom prst="rect">
            <a:avLst/>
          </a:prstGeom>
        </p:spPr>
      </p:pic>
    </p:spTree>
    <p:extLst>
      <p:ext uri="{BB962C8B-B14F-4D97-AF65-F5344CB8AC3E}">
        <p14:creationId xmlns:p14="http://schemas.microsoft.com/office/powerpoint/2010/main" val="2477959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15</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615" y="1938650"/>
            <a:ext cx="3364475" cy="1053932"/>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615" y="3417220"/>
            <a:ext cx="3745894" cy="3118472"/>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3820" y="4207142"/>
            <a:ext cx="3469184" cy="2328550"/>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0399" y="1938650"/>
            <a:ext cx="3210702" cy="2064393"/>
          </a:xfrm>
          <a:prstGeom prst="rect">
            <a:avLst/>
          </a:prstGeom>
        </p:spPr>
      </p:pic>
    </p:spTree>
    <p:extLst>
      <p:ext uri="{BB962C8B-B14F-4D97-AF65-F5344CB8AC3E}">
        <p14:creationId xmlns:p14="http://schemas.microsoft.com/office/powerpoint/2010/main" val="409942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16</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3" y="2219976"/>
            <a:ext cx="8675713" cy="4125406"/>
          </a:xfrm>
          <a:prstGeom prst="rect">
            <a:avLst/>
          </a:prstGeom>
        </p:spPr>
      </p:pic>
    </p:spTree>
    <p:extLst>
      <p:ext uri="{BB962C8B-B14F-4D97-AF65-F5344CB8AC3E}">
        <p14:creationId xmlns:p14="http://schemas.microsoft.com/office/powerpoint/2010/main" val="3926363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17</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440" y="2330475"/>
            <a:ext cx="6447944" cy="3735361"/>
          </a:xfrm>
          <a:prstGeom prst="rect">
            <a:avLst/>
          </a:prstGeom>
        </p:spPr>
      </p:pic>
    </p:spTree>
    <p:extLst>
      <p:ext uri="{BB962C8B-B14F-4D97-AF65-F5344CB8AC3E}">
        <p14:creationId xmlns:p14="http://schemas.microsoft.com/office/powerpoint/2010/main" val="2132947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18</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448" y="2097088"/>
            <a:ext cx="8167927" cy="4166054"/>
          </a:xfrm>
          <a:prstGeom prst="rect">
            <a:avLst/>
          </a:prstGeom>
        </p:spPr>
      </p:pic>
    </p:spTree>
    <p:extLst>
      <p:ext uri="{BB962C8B-B14F-4D97-AF65-F5344CB8AC3E}">
        <p14:creationId xmlns:p14="http://schemas.microsoft.com/office/powerpoint/2010/main" val="4209163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19</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609" y="2097088"/>
            <a:ext cx="5337388" cy="826221"/>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7010" y="2097088"/>
            <a:ext cx="5467205" cy="684760"/>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175" y="3089564"/>
            <a:ext cx="5634473" cy="3542140"/>
          </a:xfrm>
          <a:prstGeom prst="rect">
            <a:avLst/>
          </a:prstGeom>
        </p:spPr>
      </p:pic>
      <p:sp>
        <p:nvSpPr>
          <p:cNvPr id="7" name="Rectangle 6"/>
          <p:cNvSpPr/>
          <p:nvPr/>
        </p:nvSpPr>
        <p:spPr>
          <a:xfrm>
            <a:off x="3726873" y="3726873"/>
            <a:ext cx="3366654" cy="263236"/>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451095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2</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694" y="2097088"/>
            <a:ext cx="4941436" cy="3806500"/>
          </a:xfrm>
          <a:prstGeom prst="rect">
            <a:avLst/>
          </a:prstGeom>
        </p:spPr>
      </p:pic>
    </p:spTree>
    <p:extLst>
      <p:ext uri="{BB962C8B-B14F-4D97-AF65-F5344CB8AC3E}">
        <p14:creationId xmlns:p14="http://schemas.microsoft.com/office/powerpoint/2010/main" val="35105564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20</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380" y="2097088"/>
            <a:ext cx="7078063" cy="4534533"/>
          </a:xfrm>
          <a:prstGeom prst="rect">
            <a:avLst/>
          </a:prstGeom>
        </p:spPr>
      </p:pic>
      <p:sp>
        <p:nvSpPr>
          <p:cNvPr id="6" name="Rectangle 5"/>
          <p:cNvSpPr/>
          <p:nvPr/>
        </p:nvSpPr>
        <p:spPr>
          <a:xfrm>
            <a:off x="3131127" y="2812473"/>
            <a:ext cx="3685309" cy="30480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Rectangle 6"/>
          <p:cNvSpPr/>
          <p:nvPr/>
        </p:nvSpPr>
        <p:spPr>
          <a:xfrm>
            <a:off x="6094411" y="3214255"/>
            <a:ext cx="1691844" cy="623526"/>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8" name="Rectangle 7"/>
          <p:cNvSpPr/>
          <p:nvPr/>
        </p:nvSpPr>
        <p:spPr>
          <a:xfrm>
            <a:off x="3422073" y="3832658"/>
            <a:ext cx="3061854" cy="282142"/>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789054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21</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064" y="2303460"/>
            <a:ext cx="7668695" cy="4163006"/>
          </a:xfrm>
          <a:prstGeom prst="rect">
            <a:avLst/>
          </a:prstGeom>
        </p:spPr>
      </p:pic>
      <p:sp>
        <p:nvSpPr>
          <p:cNvPr id="5" name="Rounded Rectangle 4"/>
          <p:cNvSpPr/>
          <p:nvPr/>
        </p:nvSpPr>
        <p:spPr>
          <a:xfrm>
            <a:off x="6982691" y="4876800"/>
            <a:ext cx="1690254" cy="401782"/>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7703127" y="5666509"/>
            <a:ext cx="1482437" cy="58189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727670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22</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4120" y="1889269"/>
            <a:ext cx="7060583" cy="4626363"/>
          </a:xfrm>
          <a:prstGeom prst="rect">
            <a:avLst/>
          </a:prstGeom>
        </p:spPr>
      </p:pic>
      <p:sp>
        <p:nvSpPr>
          <p:cNvPr id="5" name="Rectangle 4"/>
          <p:cNvSpPr/>
          <p:nvPr/>
        </p:nvSpPr>
        <p:spPr>
          <a:xfrm>
            <a:off x="2729345" y="1911927"/>
            <a:ext cx="1219200" cy="38792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68611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23</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093" y="1954901"/>
            <a:ext cx="9231013" cy="4610743"/>
          </a:xfrm>
          <a:prstGeom prst="rect">
            <a:avLst/>
          </a:prstGeom>
        </p:spPr>
      </p:pic>
    </p:spTree>
    <p:extLst>
      <p:ext uri="{BB962C8B-B14F-4D97-AF65-F5344CB8AC3E}">
        <p14:creationId xmlns:p14="http://schemas.microsoft.com/office/powerpoint/2010/main" val="3779568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24</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39" y="1655820"/>
            <a:ext cx="8087584" cy="3054726"/>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8838" y="4081711"/>
            <a:ext cx="6687483" cy="2629267"/>
          </a:xfrm>
          <a:prstGeom prst="roundRect">
            <a:avLst>
              <a:gd name="adj" fmla="val 4167"/>
            </a:avLst>
          </a:prstGeom>
          <a:solidFill>
            <a:srgbClr val="FFFFFF"/>
          </a:solidFill>
          <a:ln w="3175"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542481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25</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5275" y="2674463"/>
            <a:ext cx="7878274" cy="3391373"/>
          </a:xfrm>
          <a:prstGeom prst="rect">
            <a:avLst/>
          </a:prstGeom>
        </p:spPr>
      </p:pic>
    </p:spTree>
    <p:extLst>
      <p:ext uri="{BB962C8B-B14F-4D97-AF65-F5344CB8AC3E}">
        <p14:creationId xmlns:p14="http://schemas.microsoft.com/office/powerpoint/2010/main" val="3408455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26</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760" y="1991415"/>
            <a:ext cx="6906589" cy="2514951"/>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933" y="4811251"/>
            <a:ext cx="7220958" cy="1219370"/>
          </a:xfrm>
          <a:prstGeom prst="rect">
            <a:avLst/>
          </a:prstGeom>
        </p:spPr>
      </p:pic>
    </p:spTree>
    <p:extLst>
      <p:ext uri="{BB962C8B-B14F-4D97-AF65-F5344CB8AC3E}">
        <p14:creationId xmlns:p14="http://schemas.microsoft.com/office/powerpoint/2010/main" val="467456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27</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379" y="2872954"/>
            <a:ext cx="8888065" cy="3010320"/>
          </a:xfrm>
          <a:prstGeom prst="rect">
            <a:avLst/>
          </a:prstGeom>
        </p:spPr>
      </p:pic>
    </p:spTree>
    <p:extLst>
      <p:ext uri="{BB962C8B-B14F-4D97-AF65-F5344CB8AC3E}">
        <p14:creationId xmlns:p14="http://schemas.microsoft.com/office/powerpoint/2010/main" val="3192747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28</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458" y="2097088"/>
            <a:ext cx="9011908" cy="4477375"/>
          </a:xfrm>
          <a:prstGeom prst="rect">
            <a:avLst/>
          </a:prstGeom>
        </p:spPr>
      </p:pic>
      <p:sp>
        <p:nvSpPr>
          <p:cNvPr id="5" name="Rectangle 4"/>
          <p:cNvSpPr/>
          <p:nvPr/>
        </p:nvSpPr>
        <p:spPr>
          <a:xfrm>
            <a:off x="4447309" y="2549236"/>
            <a:ext cx="1510146" cy="34636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Rectangle 5"/>
          <p:cNvSpPr/>
          <p:nvPr/>
        </p:nvSpPr>
        <p:spPr>
          <a:xfrm>
            <a:off x="2466109" y="4162593"/>
            <a:ext cx="914400" cy="31242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Rectangle 6"/>
          <p:cNvSpPr/>
          <p:nvPr/>
        </p:nvSpPr>
        <p:spPr>
          <a:xfrm>
            <a:off x="2978727" y="4738255"/>
            <a:ext cx="803564" cy="30480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839632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29</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458" y="2541094"/>
            <a:ext cx="9011908" cy="3524742"/>
          </a:xfrm>
          <a:prstGeom prst="rect">
            <a:avLst/>
          </a:prstGeom>
        </p:spPr>
      </p:pic>
    </p:spTree>
    <p:extLst>
      <p:ext uri="{BB962C8B-B14F-4D97-AF65-F5344CB8AC3E}">
        <p14:creationId xmlns:p14="http://schemas.microsoft.com/office/powerpoint/2010/main" val="3233109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3" name="Content Placeholder 2"/>
          <p:cNvSpPr>
            <a:spLocks noGrp="1"/>
          </p:cNvSpPr>
          <p:nvPr>
            <p:ph idx="1"/>
          </p:nvPr>
        </p:nvSpPr>
        <p:spPr>
          <a:xfrm>
            <a:off x="1141412" y="2249487"/>
            <a:ext cx="9905999" cy="3998912"/>
          </a:xfrm>
        </p:spPr>
        <p:txBody>
          <a:bodyPr/>
          <a:lstStyle/>
          <a:p>
            <a:pPr marL="0" indent="0">
              <a:buNone/>
            </a:pPr>
            <a:r>
              <a:rPr lang="en-US" dirty="0"/>
              <a:t>In C#, random numbers are typically generated using the </a:t>
            </a:r>
            <a:r>
              <a:rPr lang="en-US" dirty="0" err="1"/>
              <a:t>System.Random</a:t>
            </a:r>
            <a:r>
              <a:rPr lang="en-US" dirty="0"/>
              <a:t> class. This class provides methods for generating pseudo-random numbers, meaning they are generated by an algorithm and are not truly random, but appear random for most practical purposes.</a:t>
            </a:r>
          </a:p>
          <a:p>
            <a:pPr marL="0" indent="0">
              <a:buNone/>
            </a:pPr>
            <a:r>
              <a:rPr lang="en-US" dirty="0"/>
              <a:t>Here's how to generate random numbers in C#:</a:t>
            </a:r>
          </a:p>
          <a:p>
            <a:r>
              <a:rPr lang="en-US" dirty="0"/>
              <a:t>Create an instance of the Random class:</a:t>
            </a:r>
          </a:p>
        </p:txBody>
      </p:sp>
      <p:sp>
        <p:nvSpPr>
          <p:cNvPr id="4" name="Slide Number Placeholder 3"/>
          <p:cNvSpPr>
            <a:spLocks noGrp="1"/>
          </p:cNvSpPr>
          <p:nvPr>
            <p:ph type="sldNum" sz="quarter" idx="12"/>
          </p:nvPr>
        </p:nvSpPr>
        <p:spPr/>
        <p:txBody>
          <a:bodyPr/>
          <a:lstStyle/>
          <a:p>
            <a:fld id="{A25C531F-6EED-4E34-9F10-BB95A8A1F69A}" type="slidenum">
              <a:rPr lang="en-US" smtClean="0"/>
              <a:t>3</a:t>
            </a:fld>
            <a:endParaRPr lang="en-US"/>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6459" y="5391007"/>
            <a:ext cx="6115904" cy="1009791"/>
          </a:xfrm>
          <a:prstGeom prst="rect">
            <a:avLst/>
          </a:prstGeom>
        </p:spPr>
      </p:pic>
    </p:spTree>
    <p:extLst>
      <p:ext uri="{BB962C8B-B14F-4D97-AF65-F5344CB8AC3E}">
        <p14:creationId xmlns:p14="http://schemas.microsoft.com/office/powerpoint/2010/main" val="3135832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30</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2353" y="2309963"/>
            <a:ext cx="8364117" cy="4039164"/>
          </a:xfrm>
          <a:prstGeom prst="rect">
            <a:avLst/>
          </a:prstGeom>
        </p:spPr>
      </p:pic>
    </p:spTree>
    <p:extLst>
      <p:ext uri="{BB962C8B-B14F-4D97-AF65-F5344CB8AC3E}">
        <p14:creationId xmlns:p14="http://schemas.microsoft.com/office/powerpoint/2010/main" val="118293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31</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4565" y="2837020"/>
            <a:ext cx="6039693" cy="1876687"/>
          </a:xfrm>
          <a:prstGeom prst="rect">
            <a:avLst/>
          </a:prstGeom>
        </p:spPr>
      </p:pic>
    </p:spTree>
    <p:extLst>
      <p:ext uri="{BB962C8B-B14F-4D97-AF65-F5344CB8AC3E}">
        <p14:creationId xmlns:p14="http://schemas.microsoft.com/office/powerpoint/2010/main" val="542518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32</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183" y="2097088"/>
            <a:ext cx="2934109" cy="1343212"/>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1867" y="2097088"/>
            <a:ext cx="7582958" cy="2991267"/>
          </a:xfrm>
          <a:prstGeom prst="rect">
            <a:avLst/>
          </a:prstGeom>
        </p:spPr>
      </p:pic>
      <p:sp>
        <p:nvSpPr>
          <p:cNvPr id="6" name="Rectangle 5"/>
          <p:cNvSpPr/>
          <p:nvPr/>
        </p:nvSpPr>
        <p:spPr>
          <a:xfrm>
            <a:off x="5472545" y="3255818"/>
            <a:ext cx="3089564" cy="47105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Rectangle 6"/>
          <p:cNvSpPr/>
          <p:nvPr/>
        </p:nvSpPr>
        <p:spPr>
          <a:xfrm>
            <a:off x="5403273" y="4461164"/>
            <a:ext cx="1953491" cy="526472"/>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843" y="3592721"/>
            <a:ext cx="3372321" cy="1076475"/>
          </a:xfrm>
          <a:prstGeom prst="rect">
            <a:avLst/>
          </a:prstGeom>
        </p:spPr>
      </p:pic>
      <p:pic>
        <p:nvPicPr>
          <p:cNvPr id="9" name="Picture 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746" y="5222506"/>
            <a:ext cx="6068272" cy="1514686"/>
          </a:xfrm>
          <a:prstGeom prst="rect">
            <a:avLst/>
          </a:prstGeom>
        </p:spPr>
      </p:pic>
    </p:spTree>
    <p:extLst>
      <p:ext uri="{BB962C8B-B14F-4D97-AF65-F5344CB8AC3E}">
        <p14:creationId xmlns:p14="http://schemas.microsoft.com/office/powerpoint/2010/main" val="216011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33</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3" y="2097088"/>
            <a:ext cx="6744641" cy="2772162"/>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060" y="5273589"/>
            <a:ext cx="5992061" cy="609685"/>
          </a:xfrm>
          <a:prstGeom prst="rect">
            <a:avLst/>
          </a:prstGeom>
        </p:spPr>
      </p:pic>
      <p:cxnSp>
        <p:nvCxnSpPr>
          <p:cNvPr id="7" name="Curved Connector 6"/>
          <p:cNvCxnSpPr/>
          <p:nvPr/>
        </p:nvCxnSpPr>
        <p:spPr>
          <a:xfrm rot="16200000" flipH="1">
            <a:off x="6160842" y="3149413"/>
            <a:ext cx="2516534" cy="1731818"/>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291667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34</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6275" y="2097088"/>
            <a:ext cx="7516274" cy="4401164"/>
          </a:xfrm>
          <a:prstGeom prst="rect">
            <a:avLst/>
          </a:prstGeom>
        </p:spPr>
      </p:pic>
    </p:spTree>
    <p:extLst>
      <p:ext uri="{BB962C8B-B14F-4D97-AF65-F5344CB8AC3E}">
        <p14:creationId xmlns:p14="http://schemas.microsoft.com/office/powerpoint/2010/main" val="1261140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35</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547" y="2097088"/>
            <a:ext cx="7901729" cy="4308745"/>
          </a:xfrm>
          <a:prstGeom prst="rect">
            <a:avLst/>
          </a:prstGeom>
        </p:spPr>
      </p:pic>
    </p:spTree>
    <p:extLst>
      <p:ext uri="{BB962C8B-B14F-4D97-AF65-F5344CB8AC3E}">
        <p14:creationId xmlns:p14="http://schemas.microsoft.com/office/powerpoint/2010/main" val="3659699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36</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064" y="2489784"/>
            <a:ext cx="8392696" cy="3000794"/>
          </a:xfrm>
          <a:prstGeom prst="rect">
            <a:avLst/>
          </a:prstGeom>
        </p:spPr>
      </p:pic>
    </p:spTree>
    <p:extLst>
      <p:ext uri="{BB962C8B-B14F-4D97-AF65-F5344CB8AC3E}">
        <p14:creationId xmlns:p14="http://schemas.microsoft.com/office/powerpoint/2010/main" val="1312645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37</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958" y="2427863"/>
            <a:ext cx="9554908" cy="3124636"/>
          </a:xfrm>
          <a:prstGeom prst="rect">
            <a:avLst/>
          </a:prstGeom>
        </p:spPr>
      </p:pic>
    </p:spTree>
    <p:extLst>
      <p:ext uri="{BB962C8B-B14F-4D97-AF65-F5344CB8AC3E}">
        <p14:creationId xmlns:p14="http://schemas.microsoft.com/office/powerpoint/2010/main" val="7151731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38</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89" y="4623125"/>
            <a:ext cx="2400635" cy="2143424"/>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808" y="2097088"/>
            <a:ext cx="9621602" cy="2456762"/>
          </a:xfrm>
          <a:prstGeom prst="rect">
            <a:avLst/>
          </a:prstGeom>
        </p:spPr>
      </p:pic>
    </p:spTree>
    <p:extLst>
      <p:ext uri="{BB962C8B-B14F-4D97-AF65-F5344CB8AC3E}">
        <p14:creationId xmlns:p14="http://schemas.microsoft.com/office/powerpoint/2010/main" val="4169122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39</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210" y="1743585"/>
            <a:ext cx="9062445" cy="4974958"/>
          </a:xfrm>
          <a:prstGeom prst="rect">
            <a:avLst/>
          </a:prstGeom>
        </p:spPr>
      </p:pic>
    </p:spTree>
    <p:extLst>
      <p:ext uri="{BB962C8B-B14F-4D97-AF65-F5344CB8AC3E}">
        <p14:creationId xmlns:p14="http://schemas.microsoft.com/office/powerpoint/2010/main" val="3016214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t>It is important to create only one instance of Random and reuse it, especially when generating multiple random numbers in quick succession. Creating new instances too close together can result in identical sequences of numbers because the default seed (derived from the system clock) might be the same.</a:t>
            </a:r>
          </a:p>
          <a:p>
            <a:pPr marL="0" indent="0">
              <a:buNone/>
            </a:pPr>
            <a:r>
              <a:rPr lang="en-US" dirty="0"/>
              <a:t>Generate a random integer:</a:t>
            </a:r>
          </a:p>
          <a:p>
            <a:r>
              <a:rPr lang="en-US" dirty="0"/>
              <a:t>Within a specific range: Use the Next(</a:t>
            </a:r>
            <a:r>
              <a:rPr lang="en-US" dirty="0" err="1"/>
              <a:t>minValue</a:t>
            </a:r>
            <a:r>
              <a:rPr lang="en-US" dirty="0"/>
              <a:t>, </a:t>
            </a:r>
            <a:r>
              <a:rPr lang="en-US" dirty="0" err="1"/>
              <a:t>maxValue</a:t>
            </a:r>
            <a:r>
              <a:rPr lang="en-US" dirty="0"/>
              <a:t>) method. The </a:t>
            </a:r>
            <a:r>
              <a:rPr lang="en-US" dirty="0" err="1"/>
              <a:t>minValue</a:t>
            </a:r>
            <a:r>
              <a:rPr lang="en-US" dirty="0"/>
              <a:t> is inclusive, and the </a:t>
            </a:r>
            <a:r>
              <a:rPr lang="en-US" dirty="0" err="1"/>
              <a:t>maxValue</a:t>
            </a:r>
            <a:r>
              <a:rPr lang="en-US" dirty="0"/>
              <a:t> is exclusive (the generated number will be less than </a:t>
            </a:r>
            <a:r>
              <a:rPr lang="en-US" dirty="0" err="1"/>
              <a:t>maxValue</a:t>
            </a:r>
            <a:r>
              <a:rPr lang="en-US" dirty="0"/>
              <a:t>).</a:t>
            </a:r>
          </a:p>
        </p:txBody>
      </p:sp>
      <p:sp>
        <p:nvSpPr>
          <p:cNvPr id="4" name="Slide Number Placeholder 3"/>
          <p:cNvSpPr>
            <a:spLocks noGrp="1"/>
          </p:cNvSpPr>
          <p:nvPr>
            <p:ph type="sldNum" sz="quarter" idx="12"/>
          </p:nvPr>
        </p:nvSpPr>
        <p:spPr/>
        <p:txBody>
          <a:bodyPr/>
          <a:lstStyle/>
          <a:p>
            <a:fld id="{A25C531F-6EED-4E34-9F10-BB95A8A1F69A}" type="slidenum">
              <a:rPr lang="en-US" smtClean="0"/>
              <a:t>4</a:t>
            </a:fld>
            <a:endParaRPr lang="en-US"/>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4564" y="5338678"/>
            <a:ext cx="6039693" cy="1209844"/>
          </a:xfrm>
          <a:prstGeom prst="rect">
            <a:avLst/>
          </a:prstGeom>
        </p:spPr>
      </p:pic>
    </p:spTree>
    <p:extLst>
      <p:ext uri="{BB962C8B-B14F-4D97-AF65-F5344CB8AC3E}">
        <p14:creationId xmlns:p14="http://schemas.microsoft.com/office/powerpoint/2010/main" val="4236424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40</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661" y="2097088"/>
            <a:ext cx="4686721" cy="2180215"/>
          </a:xfrm>
          <a:prstGeom prst="rect">
            <a:avLst/>
          </a:prstGeom>
        </p:spPr>
      </p:pic>
      <p:sp>
        <p:nvSpPr>
          <p:cNvPr id="5" name="Rectangle 4"/>
          <p:cNvSpPr/>
          <p:nvPr/>
        </p:nvSpPr>
        <p:spPr>
          <a:xfrm>
            <a:off x="1260764" y="2097089"/>
            <a:ext cx="2369127" cy="19306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970" y="4456517"/>
            <a:ext cx="7192379" cy="2276793"/>
          </a:xfrm>
          <a:prstGeom prst="rect">
            <a:avLst/>
          </a:prstGeom>
        </p:spPr>
      </p:pic>
      <p:sp>
        <p:nvSpPr>
          <p:cNvPr id="7" name="Rectangle 6"/>
          <p:cNvSpPr/>
          <p:nvPr/>
        </p:nvSpPr>
        <p:spPr>
          <a:xfrm>
            <a:off x="1814945" y="4876800"/>
            <a:ext cx="4279467" cy="235527"/>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1550055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prstClr val="white"/>
                </a:solidFill>
              </a:rPr>
              <a:t>Value type </a:t>
            </a:r>
            <a:r>
              <a:rPr lang="en-US" sz="3200" dirty="0" smtClean="0">
                <a:solidFill>
                  <a:prstClr val="white"/>
                </a:solidFill>
              </a:rPr>
              <a:t>– </a:t>
            </a:r>
            <a:r>
              <a:rPr lang="en-US" b="1" dirty="0" smtClean="0">
                <a:solidFill>
                  <a:schemeClr val="bg2">
                    <a:lumMod val="50000"/>
                  </a:schemeClr>
                </a:solidFill>
              </a:rPr>
              <a:t>structure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41</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376" y="1778664"/>
            <a:ext cx="10488489" cy="4963218"/>
          </a:xfrm>
          <a:prstGeom prst="rect">
            <a:avLst/>
          </a:prstGeom>
        </p:spPr>
      </p:pic>
      <p:sp>
        <p:nvSpPr>
          <p:cNvPr id="5" name="Rectangle 4"/>
          <p:cNvSpPr/>
          <p:nvPr/>
        </p:nvSpPr>
        <p:spPr>
          <a:xfrm>
            <a:off x="7994073" y="5237018"/>
            <a:ext cx="1205345" cy="401782"/>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9250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prstClr val="white"/>
                </a:solidFill>
              </a:rPr>
              <a:t>Value type </a:t>
            </a:r>
            <a:r>
              <a:rPr lang="en-US" sz="3200" dirty="0" smtClean="0">
                <a:solidFill>
                  <a:prstClr val="white"/>
                </a:solidFill>
              </a:rPr>
              <a:t>– </a:t>
            </a:r>
            <a:r>
              <a:rPr lang="en-US" b="1" dirty="0" smtClean="0">
                <a:solidFill>
                  <a:schemeClr val="bg2">
                    <a:lumMod val="50000"/>
                  </a:schemeClr>
                </a:solidFill>
              </a:rPr>
              <a:t>structure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42</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150" y="1760647"/>
            <a:ext cx="10134171" cy="4983409"/>
          </a:xfrm>
          <a:prstGeom prst="rect">
            <a:avLst/>
          </a:prstGeom>
        </p:spPr>
      </p:pic>
      <p:sp>
        <p:nvSpPr>
          <p:cNvPr id="5" name="Rectangle 4"/>
          <p:cNvSpPr/>
          <p:nvPr/>
        </p:nvSpPr>
        <p:spPr>
          <a:xfrm>
            <a:off x="7841673" y="5278582"/>
            <a:ext cx="1025236" cy="263236"/>
          </a:xfrm>
          <a:prstGeom prst="rect">
            <a:avLst/>
          </a:prstGeom>
          <a:solidFill>
            <a:srgbClr val="FCF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1609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prstClr val="white"/>
                </a:solidFill>
              </a:rPr>
              <a:t>Value type </a:t>
            </a:r>
            <a:r>
              <a:rPr lang="en-US" sz="3200" dirty="0" smtClean="0">
                <a:solidFill>
                  <a:prstClr val="white"/>
                </a:solidFill>
              </a:rPr>
              <a:t>– </a:t>
            </a:r>
            <a:r>
              <a:rPr lang="en-US" b="1" dirty="0" smtClean="0">
                <a:solidFill>
                  <a:schemeClr val="bg2">
                    <a:lumMod val="50000"/>
                  </a:schemeClr>
                </a:solidFill>
              </a:rPr>
              <a:t>structure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43</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88" y="1605037"/>
            <a:ext cx="10231278" cy="5144218"/>
          </a:xfrm>
          <a:prstGeom prst="rect">
            <a:avLst/>
          </a:prstGeom>
        </p:spPr>
      </p:pic>
      <p:sp>
        <p:nvSpPr>
          <p:cNvPr id="5" name="Rectangle 4"/>
          <p:cNvSpPr/>
          <p:nvPr/>
        </p:nvSpPr>
        <p:spPr>
          <a:xfrm>
            <a:off x="8021782" y="5070764"/>
            <a:ext cx="914400" cy="443345"/>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675418" y="5389418"/>
            <a:ext cx="526473" cy="138546"/>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9420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prstClr val="white"/>
                </a:solidFill>
              </a:rPr>
              <a:t>Value type </a:t>
            </a:r>
            <a:r>
              <a:rPr lang="en-US" sz="3200" dirty="0" smtClean="0">
                <a:solidFill>
                  <a:prstClr val="white"/>
                </a:solidFill>
              </a:rPr>
              <a:t>– </a:t>
            </a:r>
            <a:r>
              <a:rPr lang="en-US" b="1" dirty="0" smtClean="0">
                <a:solidFill>
                  <a:schemeClr val="bg2">
                    <a:lumMod val="50000"/>
                  </a:schemeClr>
                </a:solidFill>
              </a:rPr>
              <a:t>structure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44</a:t>
            </a:fld>
            <a:endParaRPr lang="en-US"/>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45" y="1676679"/>
            <a:ext cx="9919855" cy="5109953"/>
          </a:xfrm>
          <a:prstGeom prst="rect">
            <a:avLst/>
          </a:prstGeom>
        </p:spPr>
      </p:pic>
      <p:sp>
        <p:nvSpPr>
          <p:cNvPr id="8" name="Rectangle 7"/>
          <p:cNvSpPr/>
          <p:nvPr/>
        </p:nvSpPr>
        <p:spPr>
          <a:xfrm>
            <a:off x="7897091" y="5112327"/>
            <a:ext cx="748145" cy="387928"/>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23018" y="5126182"/>
            <a:ext cx="554182" cy="96982"/>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578436" y="5417128"/>
            <a:ext cx="429491" cy="110837"/>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54895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prstClr val="white"/>
                </a:solidFill>
              </a:rPr>
              <a:t>Value type </a:t>
            </a:r>
            <a:r>
              <a:rPr lang="en-US" sz="3200" dirty="0" smtClean="0">
                <a:solidFill>
                  <a:prstClr val="white"/>
                </a:solidFill>
              </a:rPr>
              <a:t>– </a:t>
            </a:r>
            <a:r>
              <a:rPr lang="en-US" b="1" dirty="0" smtClean="0">
                <a:solidFill>
                  <a:schemeClr val="bg2">
                    <a:lumMod val="50000"/>
                  </a:schemeClr>
                </a:solidFill>
              </a:rPr>
              <a:t>structure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45</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73" y="1809208"/>
            <a:ext cx="9642763" cy="4910337"/>
          </a:xfrm>
          <a:prstGeom prst="rect">
            <a:avLst/>
          </a:prstGeom>
        </p:spPr>
      </p:pic>
      <p:sp>
        <p:nvSpPr>
          <p:cNvPr id="6" name="Rectangle 5"/>
          <p:cNvSpPr/>
          <p:nvPr/>
        </p:nvSpPr>
        <p:spPr>
          <a:xfrm>
            <a:off x="7495309" y="5001491"/>
            <a:ext cx="1136073" cy="193964"/>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703127" y="5347855"/>
            <a:ext cx="997528" cy="249381"/>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6628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prstClr val="white"/>
                </a:solidFill>
              </a:rPr>
              <a:t>Value type </a:t>
            </a:r>
            <a:r>
              <a:rPr lang="en-US" sz="3200" dirty="0" smtClean="0">
                <a:solidFill>
                  <a:prstClr val="white"/>
                </a:solidFill>
              </a:rPr>
              <a:t>– </a:t>
            </a:r>
            <a:r>
              <a:rPr lang="en-US" b="1" dirty="0" smtClean="0">
                <a:solidFill>
                  <a:schemeClr val="bg2">
                    <a:lumMod val="50000"/>
                  </a:schemeClr>
                </a:solidFill>
              </a:rPr>
              <a:t>structure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46</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062" y="2097088"/>
            <a:ext cx="10564699" cy="3534268"/>
          </a:xfrm>
          <a:prstGeom prst="rect">
            <a:avLst/>
          </a:prstGeom>
        </p:spPr>
      </p:pic>
    </p:spTree>
    <p:extLst>
      <p:ext uri="{BB962C8B-B14F-4D97-AF65-F5344CB8AC3E}">
        <p14:creationId xmlns:p14="http://schemas.microsoft.com/office/powerpoint/2010/main" val="11637324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prstClr val="white"/>
                </a:solidFill>
              </a:rPr>
              <a:t>Value type </a:t>
            </a:r>
            <a:r>
              <a:rPr lang="en-US" sz="3200" dirty="0" smtClean="0">
                <a:solidFill>
                  <a:prstClr val="white"/>
                </a:solidFill>
              </a:rPr>
              <a:t>– </a:t>
            </a:r>
            <a:r>
              <a:rPr lang="en-US" b="1" dirty="0" smtClean="0">
                <a:solidFill>
                  <a:schemeClr val="bg2">
                    <a:lumMod val="50000"/>
                  </a:schemeClr>
                </a:solidFill>
              </a:rPr>
              <a:t>structure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47</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641" y="2508837"/>
            <a:ext cx="10507541" cy="2962688"/>
          </a:xfrm>
          <a:prstGeom prst="rect">
            <a:avLst/>
          </a:prstGeom>
        </p:spPr>
      </p:pic>
    </p:spTree>
    <p:extLst>
      <p:ext uri="{BB962C8B-B14F-4D97-AF65-F5344CB8AC3E}">
        <p14:creationId xmlns:p14="http://schemas.microsoft.com/office/powerpoint/2010/main" val="38486767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prstClr val="white"/>
                </a:solidFill>
              </a:rPr>
              <a:t>Value type </a:t>
            </a:r>
            <a:r>
              <a:rPr lang="en-US" sz="3200" dirty="0" smtClean="0">
                <a:solidFill>
                  <a:prstClr val="white"/>
                </a:solidFill>
              </a:rPr>
              <a:t>– </a:t>
            </a:r>
            <a:r>
              <a:rPr lang="en-US" b="1" dirty="0" smtClean="0">
                <a:solidFill>
                  <a:schemeClr val="bg2">
                    <a:lumMod val="50000"/>
                  </a:schemeClr>
                </a:solidFill>
              </a:rPr>
              <a:t>structure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48</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536" y="1758373"/>
            <a:ext cx="10583752" cy="4124901"/>
          </a:xfrm>
          <a:prstGeom prst="rect">
            <a:avLst/>
          </a:prstGeom>
        </p:spPr>
      </p:pic>
      <p:sp>
        <p:nvSpPr>
          <p:cNvPr id="5" name="Rectangle 4"/>
          <p:cNvSpPr/>
          <p:nvPr/>
        </p:nvSpPr>
        <p:spPr>
          <a:xfrm>
            <a:off x="8686800" y="5015344"/>
            <a:ext cx="1219200" cy="318655"/>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8686800" y="5264725"/>
            <a:ext cx="13716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667586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prstClr val="white"/>
                </a:solidFill>
              </a:rPr>
              <a:t>Value type </a:t>
            </a:r>
            <a:r>
              <a:rPr lang="en-US" sz="3200" dirty="0" smtClean="0">
                <a:solidFill>
                  <a:prstClr val="white"/>
                </a:solidFill>
              </a:rPr>
              <a:t>– </a:t>
            </a:r>
            <a:r>
              <a:rPr lang="en-US" b="1" dirty="0" smtClean="0">
                <a:solidFill>
                  <a:schemeClr val="bg2">
                    <a:lumMod val="50000"/>
                  </a:schemeClr>
                </a:solidFill>
              </a:rPr>
              <a:t>structure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49</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2" y="1976627"/>
            <a:ext cx="3234191" cy="3906647"/>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778" y="1976627"/>
            <a:ext cx="2991267" cy="2562583"/>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3220" y="1976627"/>
            <a:ext cx="2629267" cy="2648320"/>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8778" y="4916107"/>
            <a:ext cx="3019846" cy="981212"/>
          </a:xfrm>
          <a:prstGeom prst="rect">
            <a:avLst/>
          </a:prstGeom>
        </p:spPr>
      </p:pic>
    </p:spTree>
    <p:extLst>
      <p:ext uri="{BB962C8B-B14F-4D97-AF65-F5344CB8AC3E}">
        <p14:creationId xmlns:p14="http://schemas.microsoft.com/office/powerpoint/2010/main" val="38411665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3" name="Content Placeholder 2"/>
          <p:cNvSpPr>
            <a:spLocks noGrp="1"/>
          </p:cNvSpPr>
          <p:nvPr>
            <p:ph idx="1"/>
          </p:nvPr>
        </p:nvSpPr>
        <p:spPr/>
        <p:txBody>
          <a:bodyPr/>
          <a:lstStyle/>
          <a:p>
            <a:r>
              <a:rPr lang="en-US" dirty="0"/>
              <a:t>Non-negative integer less than a specified maximum: Use the Next(</a:t>
            </a:r>
            <a:r>
              <a:rPr lang="en-US" dirty="0" err="1"/>
              <a:t>maxValue</a:t>
            </a:r>
            <a:r>
              <a:rPr lang="en-US" dirty="0"/>
              <a:t>) method. The generated number will be between 0 (inclusive) and </a:t>
            </a:r>
            <a:r>
              <a:rPr lang="en-US" dirty="0" err="1"/>
              <a:t>maxValue</a:t>
            </a:r>
            <a:r>
              <a:rPr lang="en-US" dirty="0"/>
              <a:t> (exclusive).</a:t>
            </a:r>
          </a:p>
        </p:txBody>
      </p:sp>
      <p:sp>
        <p:nvSpPr>
          <p:cNvPr id="4" name="Slide Number Placeholder 3"/>
          <p:cNvSpPr>
            <a:spLocks noGrp="1"/>
          </p:cNvSpPr>
          <p:nvPr>
            <p:ph type="sldNum" sz="quarter" idx="12"/>
          </p:nvPr>
        </p:nvSpPr>
        <p:spPr/>
        <p:txBody>
          <a:bodyPr/>
          <a:lstStyle/>
          <a:p>
            <a:fld id="{A25C531F-6EED-4E34-9F10-BB95A8A1F69A}" type="slidenum">
              <a:rPr lang="en-US" smtClean="0"/>
              <a:t>5</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7406" y="4176625"/>
            <a:ext cx="6154009" cy="1247949"/>
          </a:xfrm>
          <a:prstGeom prst="rect">
            <a:avLst/>
          </a:prstGeom>
        </p:spPr>
      </p:pic>
    </p:spTree>
    <p:extLst>
      <p:ext uri="{BB962C8B-B14F-4D97-AF65-F5344CB8AC3E}">
        <p14:creationId xmlns:p14="http://schemas.microsoft.com/office/powerpoint/2010/main" val="8047489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prstClr val="white"/>
                </a:solidFill>
              </a:rPr>
              <a:t>Value type </a:t>
            </a:r>
            <a:r>
              <a:rPr lang="en-US" sz="3200" dirty="0" smtClean="0">
                <a:solidFill>
                  <a:prstClr val="white"/>
                </a:solidFill>
              </a:rPr>
              <a:t>– </a:t>
            </a:r>
            <a:r>
              <a:rPr lang="en-US" b="1" dirty="0" smtClean="0">
                <a:solidFill>
                  <a:schemeClr val="bg2">
                    <a:lumMod val="50000"/>
                  </a:schemeClr>
                </a:solidFill>
              </a:rPr>
              <a:t>structure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50</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5575" y="2300560"/>
            <a:ext cx="5977673" cy="3379241"/>
          </a:xfrm>
          <a:prstGeom prst="rect">
            <a:avLst/>
          </a:prstGeom>
        </p:spPr>
      </p:pic>
    </p:spTree>
    <p:extLst>
      <p:ext uri="{BB962C8B-B14F-4D97-AF65-F5344CB8AC3E}">
        <p14:creationId xmlns:p14="http://schemas.microsoft.com/office/powerpoint/2010/main" val="22803569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prstClr val="white"/>
                </a:solidFill>
              </a:rPr>
              <a:t>Value type </a:t>
            </a:r>
            <a:r>
              <a:rPr lang="en-US" sz="3200" dirty="0" smtClean="0">
                <a:solidFill>
                  <a:prstClr val="white"/>
                </a:solidFill>
              </a:rPr>
              <a:t>– </a:t>
            </a:r>
            <a:r>
              <a:rPr lang="en-US" b="1" dirty="0" smtClean="0">
                <a:solidFill>
                  <a:schemeClr val="bg2">
                    <a:lumMod val="50000"/>
                  </a:schemeClr>
                </a:solidFill>
              </a:rPr>
              <a:t>structure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51</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08" y="1675677"/>
            <a:ext cx="10108327" cy="5091601"/>
          </a:xfrm>
          <a:prstGeom prst="rect">
            <a:avLst/>
          </a:prstGeom>
        </p:spPr>
      </p:pic>
      <p:sp>
        <p:nvSpPr>
          <p:cNvPr id="5" name="Rectangle 4"/>
          <p:cNvSpPr/>
          <p:nvPr/>
        </p:nvSpPr>
        <p:spPr>
          <a:xfrm>
            <a:off x="7786255" y="5043055"/>
            <a:ext cx="1149927" cy="346363"/>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32638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prstClr val="white"/>
                </a:solidFill>
              </a:rPr>
              <a:t>Value type </a:t>
            </a:r>
            <a:r>
              <a:rPr lang="en-US" sz="3200" dirty="0" smtClean="0">
                <a:solidFill>
                  <a:prstClr val="white"/>
                </a:solidFill>
              </a:rPr>
              <a:t>– </a:t>
            </a:r>
            <a:r>
              <a:rPr lang="en-US" b="1" dirty="0" smtClean="0">
                <a:solidFill>
                  <a:schemeClr val="bg2">
                    <a:lumMod val="50000"/>
                  </a:schemeClr>
                </a:solidFill>
              </a:rPr>
              <a:t>structure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52</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04" y="2599322"/>
            <a:ext cx="6028200" cy="1861841"/>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9211" y="2599323"/>
            <a:ext cx="5425937" cy="1861841"/>
          </a:xfrm>
          <a:prstGeom prst="rect">
            <a:avLst/>
          </a:prstGeom>
        </p:spPr>
      </p:pic>
    </p:spTree>
    <p:extLst>
      <p:ext uri="{BB962C8B-B14F-4D97-AF65-F5344CB8AC3E}">
        <p14:creationId xmlns:p14="http://schemas.microsoft.com/office/powerpoint/2010/main" val="3352991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prstClr val="white"/>
                </a:solidFill>
              </a:rPr>
              <a:t>Value type </a:t>
            </a:r>
            <a:r>
              <a:rPr lang="en-US" sz="3200" dirty="0" smtClean="0">
                <a:solidFill>
                  <a:prstClr val="white"/>
                </a:solidFill>
              </a:rPr>
              <a:t>– </a:t>
            </a:r>
            <a:r>
              <a:rPr lang="en-US" b="1" dirty="0" smtClean="0">
                <a:solidFill>
                  <a:schemeClr val="bg2">
                    <a:lumMod val="50000"/>
                  </a:schemeClr>
                </a:solidFill>
              </a:rPr>
              <a:t>structure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53</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2303" y="2075867"/>
            <a:ext cx="5144218" cy="4172532"/>
          </a:xfrm>
          <a:prstGeom prst="rect">
            <a:avLst/>
          </a:prstGeom>
        </p:spPr>
      </p:pic>
      <p:sp>
        <p:nvSpPr>
          <p:cNvPr id="5" name="Rectangle 4"/>
          <p:cNvSpPr/>
          <p:nvPr/>
        </p:nvSpPr>
        <p:spPr>
          <a:xfrm>
            <a:off x="6122122" y="5195455"/>
            <a:ext cx="1109952" cy="415636"/>
          </a:xfrm>
          <a:prstGeom prst="rect">
            <a:avLst/>
          </a:prstGeom>
          <a:solidFill>
            <a:srgbClr val="FCF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428509" y="5098473"/>
            <a:ext cx="0" cy="51261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21540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prstClr val="white"/>
                </a:solidFill>
              </a:rPr>
              <a:t>Value type </a:t>
            </a:r>
            <a:r>
              <a:rPr lang="en-US" sz="3200" dirty="0" smtClean="0">
                <a:solidFill>
                  <a:prstClr val="white"/>
                </a:solidFill>
              </a:rPr>
              <a:t>– </a:t>
            </a:r>
            <a:r>
              <a:rPr lang="en-US" b="1" dirty="0" smtClean="0">
                <a:solidFill>
                  <a:schemeClr val="bg2">
                    <a:lumMod val="50000"/>
                  </a:schemeClr>
                </a:solidFill>
              </a:rPr>
              <a:t>structure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54</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464" y="1970993"/>
            <a:ext cx="2630651" cy="3063247"/>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4837" y="1970993"/>
            <a:ext cx="3410426" cy="4887007"/>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5985" y="1970993"/>
            <a:ext cx="4839375" cy="3267531"/>
          </a:xfrm>
          <a:prstGeom prst="rect">
            <a:avLst/>
          </a:prstGeom>
        </p:spPr>
      </p:pic>
    </p:spTree>
    <p:extLst>
      <p:ext uri="{BB962C8B-B14F-4D97-AF65-F5344CB8AC3E}">
        <p14:creationId xmlns:p14="http://schemas.microsoft.com/office/powerpoint/2010/main" val="13330782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prstClr val="white"/>
                </a:solidFill>
              </a:rPr>
              <a:t>Value type </a:t>
            </a:r>
            <a:r>
              <a:rPr lang="en-US" sz="3200" dirty="0" smtClean="0">
                <a:solidFill>
                  <a:prstClr val="white"/>
                </a:solidFill>
              </a:rPr>
              <a:t>– </a:t>
            </a:r>
            <a:r>
              <a:rPr lang="en-US" b="1" dirty="0" smtClean="0">
                <a:solidFill>
                  <a:schemeClr val="bg2">
                    <a:lumMod val="50000"/>
                  </a:schemeClr>
                </a:solidFill>
              </a:rPr>
              <a:t>structure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55</a:t>
            </a:fld>
            <a:endParaRPr lang="en-US"/>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44" y="1723308"/>
            <a:ext cx="10435681" cy="5067417"/>
          </a:xfrm>
          <a:prstGeom prst="rect">
            <a:avLst/>
          </a:prstGeom>
        </p:spPr>
      </p:pic>
      <p:sp>
        <p:nvSpPr>
          <p:cNvPr id="8" name="Rectangle 7"/>
          <p:cNvSpPr/>
          <p:nvPr/>
        </p:nvSpPr>
        <p:spPr>
          <a:xfrm>
            <a:off x="8465127" y="5278582"/>
            <a:ext cx="609600" cy="263236"/>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38655" y="5250873"/>
            <a:ext cx="872836" cy="83127"/>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40798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prstClr val="white"/>
                </a:solidFill>
              </a:rPr>
              <a:t>Value type </a:t>
            </a:r>
            <a:r>
              <a:rPr lang="en-US" sz="3200" dirty="0" smtClean="0">
                <a:solidFill>
                  <a:prstClr val="white"/>
                </a:solidFill>
              </a:rPr>
              <a:t>– </a:t>
            </a:r>
            <a:r>
              <a:rPr lang="en-US" b="1" dirty="0" smtClean="0">
                <a:solidFill>
                  <a:schemeClr val="bg2">
                    <a:lumMod val="50000"/>
                  </a:schemeClr>
                </a:solidFill>
              </a:rPr>
              <a:t>structure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56</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3" y="1827600"/>
            <a:ext cx="3924848" cy="4782217"/>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335" y="1929993"/>
            <a:ext cx="3458058" cy="1695687"/>
          </a:xfrm>
          <a:prstGeom prst="rect">
            <a:avLst/>
          </a:prstGeom>
        </p:spPr>
      </p:pic>
    </p:spTree>
    <p:extLst>
      <p:ext uri="{BB962C8B-B14F-4D97-AF65-F5344CB8AC3E}">
        <p14:creationId xmlns:p14="http://schemas.microsoft.com/office/powerpoint/2010/main" val="7271952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prstClr val="white"/>
                </a:solidFill>
              </a:rPr>
              <a:t>Value type </a:t>
            </a:r>
            <a:r>
              <a:rPr lang="en-US" sz="3200" dirty="0" smtClean="0">
                <a:solidFill>
                  <a:prstClr val="white"/>
                </a:solidFill>
              </a:rPr>
              <a:t>– </a:t>
            </a:r>
            <a:r>
              <a:rPr lang="en-US" b="1" dirty="0" smtClean="0">
                <a:solidFill>
                  <a:schemeClr val="bg2">
                    <a:lumMod val="50000"/>
                  </a:schemeClr>
                </a:solidFill>
              </a:rPr>
              <a:t>structure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57</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4589" y="2608863"/>
            <a:ext cx="9459645" cy="2762636"/>
          </a:xfrm>
          <a:prstGeom prst="rect">
            <a:avLst/>
          </a:prstGeom>
        </p:spPr>
      </p:pic>
    </p:spTree>
    <p:extLst>
      <p:ext uri="{BB962C8B-B14F-4D97-AF65-F5344CB8AC3E}">
        <p14:creationId xmlns:p14="http://schemas.microsoft.com/office/powerpoint/2010/main" val="25412209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prstClr val="white"/>
                </a:solidFill>
              </a:rPr>
              <a:t>Value type </a:t>
            </a:r>
            <a:r>
              <a:rPr lang="en-US" sz="3200" dirty="0" smtClean="0">
                <a:solidFill>
                  <a:prstClr val="white"/>
                </a:solidFill>
              </a:rPr>
              <a:t>– </a:t>
            </a:r>
            <a:r>
              <a:rPr lang="en-US" b="1" dirty="0" smtClean="0">
                <a:solidFill>
                  <a:schemeClr val="bg2">
                    <a:lumMod val="50000"/>
                  </a:schemeClr>
                </a:solidFill>
              </a:rPr>
              <a:t>structure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58</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963" y="1670712"/>
            <a:ext cx="9407237" cy="5082496"/>
          </a:xfrm>
          <a:prstGeom prst="rect">
            <a:avLst/>
          </a:prstGeom>
        </p:spPr>
      </p:pic>
      <p:sp>
        <p:nvSpPr>
          <p:cNvPr id="5" name="Rectangle 4"/>
          <p:cNvSpPr/>
          <p:nvPr/>
        </p:nvSpPr>
        <p:spPr>
          <a:xfrm>
            <a:off x="7661564" y="5126182"/>
            <a:ext cx="969818" cy="55418"/>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523018" y="5181600"/>
            <a:ext cx="138546" cy="180109"/>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8258" y="1670712"/>
            <a:ext cx="2419807" cy="823106"/>
          </a:xfrm>
          <a:prstGeom prst="rect">
            <a:avLst/>
          </a:prstGeom>
        </p:spPr>
      </p:pic>
    </p:spTree>
    <p:extLst>
      <p:ext uri="{BB962C8B-B14F-4D97-AF65-F5344CB8AC3E}">
        <p14:creationId xmlns:p14="http://schemas.microsoft.com/office/powerpoint/2010/main" val="16259597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prstClr val="white"/>
                </a:solidFill>
              </a:rPr>
              <a:t>Object </a:t>
            </a:r>
            <a:r>
              <a:rPr lang="en-US" b="1" dirty="0" smtClean="0">
                <a:solidFill>
                  <a:prstClr val="white"/>
                </a:solidFill>
              </a:rPr>
              <a:t>class </a:t>
            </a:r>
            <a:r>
              <a:rPr lang="en-US" sz="3200" dirty="0" smtClean="0">
                <a:solidFill>
                  <a:prstClr val="white"/>
                </a:solidFill>
              </a:rPr>
              <a:t>– </a:t>
            </a:r>
            <a:r>
              <a:rPr lang="en-US" b="1" dirty="0" smtClean="0">
                <a:solidFill>
                  <a:schemeClr val="bg2">
                    <a:lumMod val="50000"/>
                  </a:schemeClr>
                </a:solidFill>
              </a:rPr>
              <a:t>System.Object class</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59</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37" y="1773382"/>
            <a:ext cx="10418936" cy="4890113"/>
          </a:xfrm>
          <a:prstGeom prst="rect">
            <a:avLst/>
          </a:prstGeom>
        </p:spPr>
      </p:pic>
      <p:sp>
        <p:nvSpPr>
          <p:cNvPr id="5" name="Rectangle 4"/>
          <p:cNvSpPr/>
          <p:nvPr/>
        </p:nvSpPr>
        <p:spPr>
          <a:xfrm>
            <a:off x="7966364" y="5389418"/>
            <a:ext cx="1260763" cy="493856"/>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43627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3" name="Content Placeholder 2"/>
          <p:cNvSpPr>
            <a:spLocks noGrp="1"/>
          </p:cNvSpPr>
          <p:nvPr>
            <p:ph idx="1"/>
          </p:nvPr>
        </p:nvSpPr>
        <p:spPr/>
        <p:txBody>
          <a:bodyPr/>
          <a:lstStyle/>
          <a:p>
            <a:r>
              <a:rPr lang="en-US" dirty="0"/>
              <a:t>Any non-negative integer: Use the Next() method without parameters. This generates a random non-negative integer.</a:t>
            </a:r>
          </a:p>
        </p:txBody>
      </p:sp>
      <p:sp>
        <p:nvSpPr>
          <p:cNvPr id="4" name="Slide Number Placeholder 3"/>
          <p:cNvSpPr>
            <a:spLocks noGrp="1"/>
          </p:cNvSpPr>
          <p:nvPr>
            <p:ph type="sldNum" sz="quarter" idx="12"/>
          </p:nvPr>
        </p:nvSpPr>
        <p:spPr/>
        <p:txBody>
          <a:bodyPr/>
          <a:lstStyle/>
          <a:p>
            <a:fld id="{A25C531F-6EED-4E34-9F10-BB95A8A1F69A}" type="slidenum">
              <a:rPr lang="en-US" smtClean="0"/>
              <a:t>6</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1222" y="4020344"/>
            <a:ext cx="6106377" cy="1095528"/>
          </a:xfrm>
          <a:prstGeom prst="rect">
            <a:avLst/>
          </a:prstGeom>
        </p:spPr>
      </p:pic>
    </p:spTree>
    <p:extLst>
      <p:ext uri="{BB962C8B-B14F-4D97-AF65-F5344CB8AC3E}">
        <p14:creationId xmlns:p14="http://schemas.microsoft.com/office/powerpoint/2010/main" val="26659937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prstClr val="white"/>
                </a:solidFill>
              </a:rPr>
              <a:t>Object </a:t>
            </a:r>
            <a:r>
              <a:rPr lang="en-US" b="1" dirty="0" smtClean="0">
                <a:solidFill>
                  <a:prstClr val="white"/>
                </a:solidFill>
              </a:rPr>
              <a:t>class </a:t>
            </a:r>
            <a:r>
              <a:rPr lang="en-US" sz="3200" dirty="0" smtClean="0">
                <a:solidFill>
                  <a:prstClr val="white"/>
                </a:solidFill>
              </a:rPr>
              <a:t>– </a:t>
            </a:r>
            <a:r>
              <a:rPr lang="en-US" b="1" dirty="0" smtClean="0">
                <a:solidFill>
                  <a:schemeClr val="bg2">
                    <a:lumMod val="50000"/>
                  </a:schemeClr>
                </a:solidFill>
              </a:rPr>
              <a:t>System.Object class</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60</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7606" y="2430953"/>
            <a:ext cx="2682779" cy="1434465"/>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9440" y="2430953"/>
            <a:ext cx="3492610" cy="1434465"/>
          </a:xfrm>
          <a:prstGeom prst="rect">
            <a:avLst/>
          </a:prstGeom>
        </p:spPr>
      </p:pic>
    </p:spTree>
    <p:extLst>
      <p:ext uri="{BB962C8B-B14F-4D97-AF65-F5344CB8AC3E}">
        <p14:creationId xmlns:p14="http://schemas.microsoft.com/office/powerpoint/2010/main" val="19625640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prstClr val="white"/>
                </a:solidFill>
              </a:rPr>
              <a:t>Object </a:t>
            </a:r>
            <a:r>
              <a:rPr lang="en-US" b="1" dirty="0" smtClean="0">
                <a:solidFill>
                  <a:prstClr val="white"/>
                </a:solidFill>
              </a:rPr>
              <a:t>class </a:t>
            </a:r>
            <a:r>
              <a:rPr lang="en-US" sz="3200" dirty="0" smtClean="0">
                <a:solidFill>
                  <a:prstClr val="white"/>
                </a:solidFill>
              </a:rPr>
              <a:t>– </a:t>
            </a:r>
            <a:r>
              <a:rPr lang="en-US" b="1" dirty="0" smtClean="0">
                <a:solidFill>
                  <a:schemeClr val="bg2">
                    <a:lumMod val="50000"/>
                  </a:schemeClr>
                </a:solidFill>
              </a:rPr>
              <a:t>System.Object class</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61</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051" y="1930833"/>
            <a:ext cx="6543622" cy="4526674"/>
          </a:xfrm>
          <a:prstGeom prst="rect">
            <a:avLst/>
          </a:prstGeom>
        </p:spPr>
      </p:pic>
      <p:sp>
        <p:nvSpPr>
          <p:cNvPr id="5" name="Rectangle 4"/>
          <p:cNvSpPr/>
          <p:nvPr/>
        </p:nvSpPr>
        <p:spPr>
          <a:xfrm>
            <a:off x="8312727" y="5403273"/>
            <a:ext cx="1052946" cy="662563"/>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03619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prstClr val="white"/>
                </a:solidFill>
              </a:rPr>
              <a:t>Object </a:t>
            </a:r>
            <a:r>
              <a:rPr lang="en-US" b="1" dirty="0" smtClean="0">
                <a:solidFill>
                  <a:prstClr val="white"/>
                </a:solidFill>
              </a:rPr>
              <a:t>class </a:t>
            </a:r>
            <a:r>
              <a:rPr lang="en-US" sz="3200" dirty="0" smtClean="0">
                <a:solidFill>
                  <a:prstClr val="white"/>
                </a:solidFill>
              </a:rPr>
              <a:t>– </a:t>
            </a:r>
            <a:r>
              <a:rPr lang="en-US" b="1" dirty="0" smtClean="0">
                <a:solidFill>
                  <a:schemeClr val="bg2">
                    <a:lumMod val="50000"/>
                  </a:schemeClr>
                </a:solidFill>
              </a:rPr>
              <a:t>System.Object class</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62</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91" y="1710464"/>
            <a:ext cx="9227128" cy="5088770"/>
          </a:xfrm>
          <a:prstGeom prst="rect">
            <a:avLst/>
          </a:prstGeom>
        </p:spPr>
      </p:pic>
      <p:sp>
        <p:nvSpPr>
          <p:cNvPr id="5" name="Rectangle 4"/>
          <p:cNvSpPr/>
          <p:nvPr/>
        </p:nvSpPr>
        <p:spPr>
          <a:xfrm>
            <a:off x="9047018" y="1710463"/>
            <a:ext cx="304801" cy="201463"/>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78039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prstClr val="white"/>
                </a:solidFill>
              </a:rPr>
              <a:t>Object </a:t>
            </a:r>
            <a:r>
              <a:rPr lang="en-US" b="1" dirty="0" smtClean="0">
                <a:solidFill>
                  <a:prstClr val="white"/>
                </a:solidFill>
              </a:rPr>
              <a:t>class </a:t>
            </a:r>
            <a:r>
              <a:rPr lang="en-US" sz="3200" dirty="0" smtClean="0">
                <a:solidFill>
                  <a:prstClr val="white"/>
                </a:solidFill>
              </a:rPr>
              <a:t>– </a:t>
            </a:r>
            <a:r>
              <a:rPr lang="en-US" b="1" dirty="0" smtClean="0">
                <a:solidFill>
                  <a:schemeClr val="bg2">
                    <a:lumMod val="50000"/>
                  </a:schemeClr>
                </a:solidFill>
              </a:rPr>
              <a:t>System.Object class</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63</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709" y="1930650"/>
            <a:ext cx="5163271" cy="4686954"/>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8753" y="1930650"/>
            <a:ext cx="6612362" cy="1848108"/>
          </a:xfrm>
          <a:prstGeom prst="rect">
            <a:avLst/>
          </a:prstGeom>
        </p:spPr>
      </p:pic>
    </p:spTree>
    <p:extLst>
      <p:ext uri="{BB962C8B-B14F-4D97-AF65-F5344CB8AC3E}">
        <p14:creationId xmlns:p14="http://schemas.microsoft.com/office/powerpoint/2010/main" val="708574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prstClr val="white"/>
                </a:solidFill>
              </a:rPr>
              <a:t>Object </a:t>
            </a:r>
            <a:r>
              <a:rPr lang="en-US" b="1" dirty="0" smtClean="0">
                <a:solidFill>
                  <a:prstClr val="white"/>
                </a:solidFill>
              </a:rPr>
              <a:t>class </a:t>
            </a:r>
            <a:r>
              <a:rPr lang="en-US" sz="3200" dirty="0" smtClean="0">
                <a:solidFill>
                  <a:prstClr val="white"/>
                </a:solidFill>
              </a:rPr>
              <a:t>– </a:t>
            </a:r>
            <a:r>
              <a:rPr lang="en-US" b="1" dirty="0" smtClean="0">
                <a:solidFill>
                  <a:schemeClr val="bg2">
                    <a:lumMod val="50000"/>
                  </a:schemeClr>
                </a:solidFill>
              </a:rPr>
              <a:t>System.Object class</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64</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010" y="1949766"/>
            <a:ext cx="10240804" cy="3734321"/>
          </a:xfrm>
          <a:prstGeom prst="rect">
            <a:avLst/>
          </a:prstGeom>
        </p:spPr>
      </p:pic>
      <p:sp>
        <p:nvSpPr>
          <p:cNvPr id="5" name="Rectangle 4"/>
          <p:cNvSpPr/>
          <p:nvPr/>
        </p:nvSpPr>
        <p:spPr>
          <a:xfrm>
            <a:off x="8562109" y="5320145"/>
            <a:ext cx="1108364" cy="360219"/>
          </a:xfrm>
          <a:prstGeom prst="rect">
            <a:avLst/>
          </a:prstGeom>
          <a:solidFill>
            <a:srgbClr val="A9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46427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prstClr val="white"/>
                </a:solidFill>
              </a:rPr>
              <a:t>Object </a:t>
            </a:r>
            <a:r>
              <a:rPr lang="en-US" b="1" dirty="0" smtClean="0">
                <a:solidFill>
                  <a:prstClr val="white"/>
                </a:solidFill>
              </a:rPr>
              <a:t>class </a:t>
            </a:r>
            <a:r>
              <a:rPr lang="en-US" sz="3200" dirty="0" smtClean="0">
                <a:solidFill>
                  <a:prstClr val="white"/>
                </a:solidFill>
              </a:rPr>
              <a:t>– </a:t>
            </a:r>
            <a:r>
              <a:rPr lang="en-US" b="1" dirty="0" smtClean="0">
                <a:solidFill>
                  <a:schemeClr val="bg2">
                    <a:lumMod val="50000"/>
                  </a:schemeClr>
                </a:solidFill>
              </a:rPr>
              <a:t>boxing</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65</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91" y="1713782"/>
            <a:ext cx="9573112" cy="5078075"/>
          </a:xfrm>
          <a:prstGeom prst="rect">
            <a:avLst/>
          </a:prstGeom>
        </p:spPr>
      </p:pic>
      <p:sp>
        <p:nvSpPr>
          <p:cNvPr id="5" name="Rectangle 4"/>
          <p:cNvSpPr/>
          <p:nvPr/>
        </p:nvSpPr>
        <p:spPr>
          <a:xfrm>
            <a:off x="7675418" y="5223164"/>
            <a:ext cx="1136073" cy="96981"/>
          </a:xfrm>
          <a:prstGeom prst="rect">
            <a:avLst/>
          </a:prstGeom>
          <a:solidFill>
            <a:srgbClr val="A0A6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675418" y="5500255"/>
            <a:ext cx="1136073" cy="55418"/>
          </a:xfrm>
          <a:prstGeom prst="rect">
            <a:avLst/>
          </a:prstGeom>
          <a:solidFill>
            <a:srgbClr val="A0A6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869382" y="5320145"/>
            <a:ext cx="692727" cy="45719"/>
          </a:xfrm>
          <a:prstGeom prst="rect">
            <a:avLst/>
          </a:prstGeom>
          <a:solidFill>
            <a:srgbClr val="A0A6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539603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prstClr val="white"/>
                </a:solidFill>
              </a:rPr>
              <a:t>Object </a:t>
            </a:r>
            <a:r>
              <a:rPr lang="en-US" b="1" dirty="0" smtClean="0">
                <a:solidFill>
                  <a:prstClr val="white"/>
                </a:solidFill>
              </a:rPr>
              <a:t>class </a:t>
            </a:r>
            <a:r>
              <a:rPr lang="en-US" sz="3200" dirty="0" smtClean="0">
                <a:solidFill>
                  <a:prstClr val="white"/>
                </a:solidFill>
              </a:rPr>
              <a:t>– </a:t>
            </a:r>
            <a:r>
              <a:rPr lang="en-US" b="1" dirty="0" smtClean="0">
                <a:solidFill>
                  <a:schemeClr val="bg2">
                    <a:lumMod val="50000"/>
                  </a:schemeClr>
                </a:solidFill>
              </a:rPr>
              <a:t>boxing</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66</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0911" y="2537418"/>
            <a:ext cx="5943802" cy="2948982"/>
          </a:xfrm>
          <a:prstGeom prst="rect">
            <a:avLst/>
          </a:prstGeom>
        </p:spPr>
      </p:pic>
    </p:spTree>
    <p:extLst>
      <p:ext uri="{BB962C8B-B14F-4D97-AF65-F5344CB8AC3E}">
        <p14:creationId xmlns:p14="http://schemas.microsoft.com/office/powerpoint/2010/main" val="30376695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prstClr val="white"/>
                </a:solidFill>
              </a:rPr>
              <a:t>Object </a:t>
            </a:r>
            <a:r>
              <a:rPr lang="en-US" b="1" dirty="0" smtClean="0">
                <a:solidFill>
                  <a:prstClr val="white"/>
                </a:solidFill>
              </a:rPr>
              <a:t>class </a:t>
            </a:r>
            <a:r>
              <a:rPr lang="en-US" sz="3200" dirty="0" smtClean="0">
                <a:solidFill>
                  <a:prstClr val="white"/>
                </a:solidFill>
              </a:rPr>
              <a:t>– </a:t>
            </a:r>
            <a:r>
              <a:rPr lang="en-US" b="1" dirty="0" smtClean="0">
                <a:solidFill>
                  <a:schemeClr val="bg2">
                    <a:lumMod val="50000"/>
                  </a:schemeClr>
                </a:solidFill>
              </a:rPr>
              <a:t>unboxing</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67</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44" y="1675678"/>
            <a:ext cx="9740259" cy="5109644"/>
          </a:xfrm>
          <a:prstGeom prst="rect">
            <a:avLst/>
          </a:prstGeom>
        </p:spPr>
      </p:pic>
      <p:sp>
        <p:nvSpPr>
          <p:cNvPr id="5" name="Rectangle 4"/>
          <p:cNvSpPr/>
          <p:nvPr/>
        </p:nvSpPr>
        <p:spPr>
          <a:xfrm>
            <a:off x="7994073" y="5223163"/>
            <a:ext cx="845127" cy="110837"/>
          </a:xfrm>
          <a:prstGeom prst="rect">
            <a:avLst/>
          </a:prstGeom>
          <a:solidFill>
            <a:srgbClr val="A0A6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994073" y="5347855"/>
            <a:ext cx="138545" cy="249381"/>
          </a:xfrm>
          <a:prstGeom prst="rect">
            <a:avLst/>
          </a:prstGeom>
          <a:solidFill>
            <a:srgbClr val="A0A6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994073" y="5500255"/>
            <a:ext cx="845127" cy="55418"/>
          </a:xfrm>
          <a:prstGeom prst="rect">
            <a:avLst/>
          </a:prstGeom>
          <a:solidFill>
            <a:srgbClr val="A0A6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89272" y="5223163"/>
            <a:ext cx="277091" cy="124692"/>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850644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prstClr val="white"/>
                </a:solidFill>
              </a:rPr>
              <a:t>Object </a:t>
            </a:r>
            <a:r>
              <a:rPr lang="en-US" b="1" dirty="0" smtClean="0">
                <a:solidFill>
                  <a:prstClr val="white"/>
                </a:solidFill>
              </a:rPr>
              <a:t>class </a:t>
            </a:r>
            <a:r>
              <a:rPr lang="en-US" sz="3200" dirty="0" smtClean="0">
                <a:solidFill>
                  <a:prstClr val="white"/>
                </a:solidFill>
              </a:rPr>
              <a:t>– </a:t>
            </a:r>
            <a:r>
              <a:rPr lang="en-US" b="1" dirty="0" smtClean="0">
                <a:solidFill>
                  <a:schemeClr val="bg2">
                    <a:lumMod val="50000"/>
                  </a:schemeClr>
                </a:solidFill>
              </a:rPr>
              <a:t>unboxing</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68</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5713" y="2731816"/>
            <a:ext cx="5955551" cy="2879275"/>
          </a:xfrm>
          <a:prstGeom prst="rect">
            <a:avLst/>
          </a:prstGeom>
        </p:spPr>
      </p:pic>
    </p:spTree>
    <p:extLst>
      <p:ext uri="{BB962C8B-B14F-4D97-AF65-F5344CB8AC3E}">
        <p14:creationId xmlns:p14="http://schemas.microsoft.com/office/powerpoint/2010/main" val="10783276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3" name="Content Placeholder 2"/>
          <p:cNvSpPr>
            <a:spLocks noGrp="1"/>
          </p:cNvSpPr>
          <p:nvPr>
            <p:ph idx="1"/>
          </p:nvPr>
        </p:nvSpPr>
        <p:spPr/>
        <p:txBody>
          <a:bodyPr/>
          <a:lstStyle/>
          <a:p>
            <a:r>
              <a:rPr lang="en-US" dirty="0"/>
              <a:t>Generate a random floating-point number (double):</a:t>
            </a:r>
          </a:p>
          <a:p>
            <a:r>
              <a:rPr lang="en-US" dirty="0"/>
              <a:t>Use the </a:t>
            </a:r>
            <a:r>
              <a:rPr lang="en-US" dirty="0" err="1"/>
              <a:t>NextDouble</a:t>
            </a:r>
            <a:r>
              <a:rPr lang="en-US" dirty="0"/>
              <a:t>() method. This generates a random floating-point number between 0.0 (inclusive) and 1.0 (exclusive).</a:t>
            </a:r>
          </a:p>
        </p:txBody>
      </p:sp>
      <p:sp>
        <p:nvSpPr>
          <p:cNvPr id="4" name="Slide Number Placeholder 3"/>
          <p:cNvSpPr>
            <a:spLocks noGrp="1"/>
          </p:cNvSpPr>
          <p:nvPr>
            <p:ph type="sldNum" sz="quarter" idx="12"/>
          </p:nvPr>
        </p:nvSpPr>
        <p:spPr/>
        <p:txBody>
          <a:bodyPr/>
          <a:lstStyle/>
          <a:p>
            <a:fld id="{A25C531F-6EED-4E34-9F10-BB95A8A1F69A}" type="slidenum">
              <a:rPr lang="en-US" smtClean="0"/>
              <a:t>7</a:t>
            </a:fld>
            <a:endParaRPr lang="en-US"/>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6459" y="4293972"/>
            <a:ext cx="6115904" cy="1028844"/>
          </a:xfrm>
          <a:prstGeom prst="rect">
            <a:avLst/>
          </a:prstGeom>
        </p:spPr>
      </p:pic>
    </p:spTree>
    <p:extLst>
      <p:ext uri="{BB962C8B-B14F-4D97-AF65-F5344CB8AC3E}">
        <p14:creationId xmlns:p14="http://schemas.microsoft.com/office/powerpoint/2010/main" val="2980178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3" name="Content Placeholder 2"/>
          <p:cNvSpPr>
            <a:spLocks noGrp="1"/>
          </p:cNvSpPr>
          <p:nvPr>
            <p:ph idx="1"/>
          </p:nvPr>
        </p:nvSpPr>
        <p:spPr/>
        <p:txBody>
          <a:bodyPr/>
          <a:lstStyle/>
          <a:p>
            <a:r>
              <a:rPr lang="en-US" dirty="0"/>
              <a:t>For cryptographically secure random numbers, which are necessary for sensitive applications like security and encryption, use the </a:t>
            </a:r>
            <a:r>
              <a:rPr lang="en-US" dirty="0" err="1"/>
              <a:t>System.Security.Cryptography.RandomNumberGenerator</a:t>
            </a:r>
            <a:r>
              <a:rPr lang="en-US" dirty="0"/>
              <a:t> class.</a:t>
            </a:r>
          </a:p>
        </p:txBody>
      </p:sp>
      <p:sp>
        <p:nvSpPr>
          <p:cNvPr id="4" name="Slide Number Placeholder 3"/>
          <p:cNvSpPr>
            <a:spLocks noGrp="1"/>
          </p:cNvSpPr>
          <p:nvPr>
            <p:ph type="sldNum" sz="quarter" idx="12"/>
          </p:nvPr>
        </p:nvSpPr>
        <p:spPr/>
        <p:txBody>
          <a:bodyPr/>
          <a:lstStyle/>
          <a:p>
            <a:fld id="{A25C531F-6EED-4E34-9F10-BB95A8A1F69A}" type="slidenum">
              <a:rPr lang="en-US" smtClean="0"/>
              <a:t>8</a:t>
            </a:fld>
            <a:endParaRPr lang="en-US"/>
          </a:p>
        </p:txBody>
      </p:sp>
    </p:spTree>
    <p:extLst>
      <p:ext uri="{BB962C8B-B14F-4D97-AF65-F5344CB8AC3E}">
        <p14:creationId xmlns:p14="http://schemas.microsoft.com/office/powerpoint/2010/main" val="2791746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OOP – creating a class </a:t>
            </a:r>
            <a:r>
              <a:rPr lang="en-US" sz="3200" dirty="0" smtClean="0">
                <a:solidFill>
                  <a:prstClr val="white"/>
                </a:solidFill>
              </a:rPr>
              <a:t>– </a:t>
            </a:r>
            <a:r>
              <a:rPr lang="en-US" b="1" dirty="0" smtClean="0">
                <a:solidFill>
                  <a:schemeClr val="bg2">
                    <a:lumMod val="50000"/>
                  </a:schemeClr>
                </a:solidFill>
              </a:rPr>
              <a:t>Dice roll game</a:t>
            </a:r>
            <a:endParaRPr lang="en-US" sz="1200" dirty="0"/>
          </a:p>
        </p:txBody>
      </p:sp>
      <p:sp>
        <p:nvSpPr>
          <p:cNvPr id="4" name="Slide Number Placeholder 3"/>
          <p:cNvSpPr>
            <a:spLocks noGrp="1"/>
          </p:cNvSpPr>
          <p:nvPr>
            <p:ph type="sldNum" sz="quarter" idx="12"/>
          </p:nvPr>
        </p:nvSpPr>
        <p:spPr/>
        <p:txBody>
          <a:bodyPr/>
          <a:lstStyle/>
          <a:p>
            <a:fld id="{A25C531F-6EED-4E34-9F10-BB95A8A1F69A}" type="slidenum">
              <a:rPr lang="en-US" smtClean="0"/>
              <a:t>9</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4669" y="2320427"/>
            <a:ext cx="8859486" cy="3562847"/>
          </a:xfrm>
          <a:prstGeom prst="rect">
            <a:avLst/>
          </a:prstGeom>
        </p:spPr>
      </p:pic>
    </p:spTree>
    <p:extLst>
      <p:ext uri="{BB962C8B-B14F-4D97-AF65-F5344CB8AC3E}">
        <p14:creationId xmlns:p14="http://schemas.microsoft.com/office/powerpoint/2010/main" val="23210220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3756</TotalTime>
  <Words>796</Words>
  <Application>Microsoft Office PowerPoint</Application>
  <PresentationFormat>Widescreen</PresentationFormat>
  <Paragraphs>148</Paragraphs>
  <Slides>68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Arial</vt:lpstr>
      <vt:lpstr>Calibri</vt:lpstr>
      <vt:lpstr>Trebuchet MS</vt:lpstr>
      <vt:lpstr>Tw Cen MT</vt:lpstr>
      <vt:lpstr>Circuit</vt:lpstr>
      <vt:lpstr>Full C# by Fakhr</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OOP – creating a class – Dice roll game</vt:lpstr>
      <vt:lpstr>Value type – structure</vt:lpstr>
      <vt:lpstr>Value type – structure</vt:lpstr>
      <vt:lpstr>Value type – structure</vt:lpstr>
      <vt:lpstr>Value type – structure</vt:lpstr>
      <vt:lpstr>Value type – structure</vt:lpstr>
      <vt:lpstr>Value type – structure</vt:lpstr>
      <vt:lpstr>Value type – structure</vt:lpstr>
      <vt:lpstr>Value type – structure</vt:lpstr>
      <vt:lpstr>Value type – structure</vt:lpstr>
      <vt:lpstr>Value type – structure</vt:lpstr>
      <vt:lpstr>Value type – structure</vt:lpstr>
      <vt:lpstr>Value type – structure</vt:lpstr>
      <vt:lpstr>Value type – structure</vt:lpstr>
      <vt:lpstr>Value type – structure</vt:lpstr>
      <vt:lpstr>Value type – structure</vt:lpstr>
      <vt:lpstr>Value type – structure</vt:lpstr>
      <vt:lpstr>Value type – structure</vt:lpstr>
      <vt:lpstr>Value type – structure</vt:lpstr>
      <vt:lpstr>Object class – System.Object class</vt:lpstr>
      <vt:lpstr>Object class – System.Object class</vt:lpstr>
      <vt:lpstr>Object class – System.Object class</vt:lpstr>
      <vt:lpstr>Object class – System.Object class</vt:lpstr>
      <vt:lpstr>Object class – System.Object class</vt:lpstr>
      <vt:lpstr>Object class – System.Object class</vt:lpstr>
      <vt:lpstr>Object class – boxing</vt:lpstr>
      <vt:lpstr>Object class – boxing</vt:lpstr>
      <vt:lpstr>Object class – unboxing</vt:lpstr>
      <vt:lpstr>Object class – unboxing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C# by Fakhr</dc:title>
  <dc:creator>Kambiz</dc:creator>
  <cp:lastModifiedBy>Kambiz</cp:lastModifiedBy>
  <cp:revision>293</cp:revision>
  <dcterms:created xsi:type="dcterms:W3CDTF">2025-07-05T10:44:02Z</dcterms:created>
  <dcterms:modified xsi:type="dcterms:W3CDTF">2025-08-23T04:47:00Z</dcterms:modified>
</cp:coreProperties>
</file>